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1" r:id="rId3"/>
    <p:sldId id="314" r:id="rId4"/>
    <p:sldId id="319" r:id="rId5"/>
    <p:sldId id="337" r:id="rId6"/>
    <p:sldId id="339" r:id="rId7"/>
    <p:sldId id="340" r:id="rId8"/>
    <p:sldId id="338" r:id="rId9"/>
    <p:sldId id="341" r:id="rId10"/>
    <p:sldId id="342" r:id="rId11"/>
    <p:sldId id="343" r:id="rId12"/>
    <p:sldId id="344" r:id="rId13"/>
    <p:sldId id="345" r:id="rId14"/>
    <p:sldId id="346" r:id="rId15"/>
    <p:sldId id="347" r:id="rId16"/>
    <p:sldId id="348" r:id="rId17"/>
    <p:sldId id="349" r:id="rId18"/>
    <p:sldId id="313" r:id="rId19"/>
    <p:sldId id="27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B59"/>
    <a:srgbClr val="FF3C37"/>
    <a:srgbClr val="159FDD"/>
    <a:srgbClr val="1286BA"/>
    <a:srgbClr val="138FC7"/>
    <a:srgbClr val="1181B3"/>
    <a:srgbClr val="584D5E"/>
    <a:srgbClr val="DDDCE2"/>
    <a:srgbClr val="B40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353" autoAdjust="0"/>
  </p:normalViewPr>
  <p:slideViewPr>
    <p:cSldViewPr snapToGrid="0">
      <p:cViewPr varScale="1">
        <p:scale>
          <a:sx n="46" d="100"/>
          <a:sy n="46" d="100"/>
        </p:scale>
        <p:origin x="43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CFF56-3F64-4027-8D93-4D43CCB44BFF}" type="datetimeFigureOut">
              <a:rPr lang="zh-CN" altLang="en-US" smtClean="0"/>
              <a:t>2018/1/13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0FFA5-1BA8-4110-A96A-63749EA03E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408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702F78-EB2E-4E2F-814F-23438320A95C}" type="datetimeFigureOut">
              <a:rPr lang="zh-CN" altLang="en-US" smtClean="0"/>
              <a:t>2018/1/13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00AB8-3ED4-4EE4-9BC8-476788F339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23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4225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315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095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140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0834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989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380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111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56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690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7658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6131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943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676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37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00AB8-3ED4-4EE4-9BC8-476788F339E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92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356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452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739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75000"/>
            </a:schemeClr>
          </a:fgClr>
          <a:bgClr>
            <a:srgbClr val="DDDCE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23"/>
          <a:stretch/>
        </p:blipFill>
        <p:spPr>
          <a:xfrm>
            <a:off x="0" y="0"/>
            <a:ext cx="12193956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3956" cy="6858000"/>
          </a:xfrm>
          <a:prstGeom prst="rect">
            <a:avLst/>
          </a:prstGeom>
          <a:solidFill>
            <a:schemeClr val="tx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9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23"/>
          <a:stretch/>
        </p:blipFill>
        <p:spPr>
          <a:xfrm>
            <a:off x="0" y="0"/>
            <a:ext cx="12193956" cy="6858000"/>
          </a:xfrm>
          <a:prstGeom prst="rect">
            <a:avLst/>
          </a:prstGeom>
        </p:spPr>
      </p:pic>
      <p:sp>
        <p:nvSpPr>
          <p:cNvPr id="34" name="矩形 32"/>
          <p:cNvSpPr/>
          <p:nvPr/>
        </p:nvSpPr>
        <p:spPr>
          <a:xfrm>
            <a:off x="6535691" y="5866261"/>
            <a:ext cx="4761791" cy="946150"/>
          </a:xfrm>
          <a:custGeom>
            <a:avLst/>
            <a:gdLst>
              <a:gd name="connsiteX0" fmla="*/ 0 w 8242300"/>
              <a:gd name="connsiteY0" fmla="*/ 0 h 1393825"/>
              <a:gd name="connsiteX1" fmla="*/ 8242300 w 8242300"/>
              <a:gd name="connsiteY1" fmla="*/ 0 h 1393825"/>
              <a:gd name="connsiteX2" fmla="*/ 8242300 w 8242300"/>
              <a:gd name="connsiteY2" fmla="*/ 1393825 h 1393825"/>
              <a:gd name="connsiteX3" fmla="*/ 0 w 8242300"/>
              <a:gd name="connsiteY3" fmla="*/ 1393825 h 1393825"/>
              <a:gd name="connsiteX4" fmla="*/ 0 w 8242300"/>
              <a:gd name="connsiteY4" fmla="*/ 0 h 1393825"/>
              <a:gd name="connsiteX0" fmla="*/ 0 w 8242300"/>
              <a:gd name="connsiteY0" fmla="*/ 0 h 1393825"/>
              <a:gd name="connsiteX1" fmla="*/ 8242300 w 8242300"/>
              <a:gd name="connsiteY1" fmla="*/ 0 h 1393825"/>
              <a:gd name="connsiteX2" fmla="*/ 8242300 w 8242300"/>
              <a:gd name="connsiteY2" fmla="*/ 1393825 h 1393825"/>
              <a:gd name="connsiteX3" fmla="*/ 4598633 w 8242300"/>
              <a:gd name="connsiteY3" fmla="*/ 1305048 h 1393825"/>
              <a:gd name="connsiteX4" fmla="*/ 0 w 8242300"/>
              <a:gd name="connsiteY4" fmla="*/ 0 h 1393825"/>
              <a:gd name="connsiteX0" fmla="*/ 0 w 8242300"/>
              <a:gd name="connsiteY0" fmla="*/ 0 h 1305048"/>
              <a:gd name="connsiteX1" fmla="*/ 8242300 w 8242300"/>
              <a:gd name="connsiteY1" fmla="*/ 0 h 1305048"/>
              <a:gd name="connsiteX2" fmla="*/ 7301267 w 8242300"/>
              <a:gd name="connsiteY2" fmla="*/ 1020962 h 1305048"/>
              <a:gd name="connsiteX3" fmla="*/ 4598633 w 8242300"/>
              <a:gd name="connsiteY3" fmla="*/ 1305048 h 1305048"/>
              <a:gd name="connsiteX4" fmla="*/ 0 w 8242300"/>
              <a:gd name="connsiteY4" fmla="*/ 0 h 1305048"/>
              <a:gd name="connsiteX0" fmla="*/ 372862 w 3643667"/>
              <a:gd name="connsiteY0" fmla="*/ 71022 h 1305048"/>
              <a:gd name="connsiteX1" fmla="*/ 3643667 w 3643667"/>
              <a:gd name="connsiteY1" fmla="*/ 0 h 1305048"/>
              <a:gd name="connsiteX2" fmla="*/ 2702634 w 3643667"/>
              <a:gd name="connsiteY2" fmla="*/ 1020962 h 1305048"/>
              <a:gd name="connsiteX3" fmla="*/ 0 w 3643667"/>
              <a:gd name="connsiteY3" fmla="*/ 1305048 h 1305048"/>
              <a:gd name="connsiteX4" fmla="*/ 372862 w 3643667"/>
              <a:gd name="connsiteY4" fmla="*/ 71022 h 1305048"/>
              <a:gd name="connsiteX0" fmla="*/ 745724 w 3643667"/>
              <a:gd name="connsiteY0" fmla="*/ 124288 h 1305048"/>
              <a:gd name="connsiteX1" fmla="*/ 3643667 w 3643667"/>
              <a:gd name="connsiteY1" fmla="*/ 0 h 1305048"/>
              <a:gd name="connsiteX2" fmla="*/ 2702634 w 3643667"/>
              <a:gd name="connsiteY2" fmla="*/ 1020962 h 1305048"/>
              <a:gd name="connsiteX3" fmla="*/ 0 w 3643667"/>
              <a:gd name="connsiteY3" fmla="*/ 1305048 h 1305048"/>
              <a:gd name="connsiteX4" fmla="*/ 745724 w 3643667"/>
              <a:gd name="connsiteY4" fmla="*/ 124288 h 1305048"/>
              <a:gd name="connsiteX0" fmla="*/ 816745 w 3643667"/>
              <a:gd name="connsiteY0" fmla="*/ 213065 h 1305048"/>
              <a:gd name="connsiteX1" fmla="*/ 3643667 w 3643667"/>
              <a:gd name="connsiteY1" fmla="*/ 0 h 1305048"/>
              <a:gd name="connsiteX2" fmla="*/ 2702634 w 3643667"/>
              <a:gd name="connsiteY2" fmla="*/ 1020962 h 1305048"/>
              <a:gd name="connsiteX3" fmla="*/ 0 w 3643667"/>
              <a:gd name="connsiteY3" fmla="*/ 1305048 h 1305048"/>
              <a:gd name="connsiteX4" fmla="*/ 816745 w 3643667"/>
              <a:gd name="connsiteY4" fmla="*/ 213065 h 1305048"/>
              <a:gd name="connsiteX0" fmla="*/ 994299 w 3643667"/>
              <a:gd name="connsiteY0" fmla="*/ 204187 h 1305048"/>
              <a:gd name="connsiteX1" fmla="*/ 3643667 w 3643667"/>
              <a:gd name="connsiteY1" fmla="*/ 0 h 1305048"/>
              <a:gd name="connsiteX2" fmla="*/ 2702634 w 3643667"/>
              <a:gd name="connsiteY2" fmla="*/ 1020962 h 1305048"/>
              <a:gd name="connsiteX3" fmla="*/ 0 w 3643667"/>
              <a:gd name="connsiteY3" fmla="*/ 1305048 h 1305048"/>
              <a:gd name="connsiteX4" fmla="*/ 994299 w 3643667"/>
              <a:gd name="connsiteY4" fmla="*/ 204187 h 1305048"/>
              <a:gd name="connsiteX0" fmla="*/ 994299 w 3723566"/>
              <a:gd name="connsiteY0" fmla="*/ 292964 h 1393825"/>
              <a:gd name="connsiteX1" fmla="*/ 3723566 w 3723566"/>
              <a:gd name="connsiteY1" fmla="*/ 0 h 1393825"/>
              <a:gd name="connsiteX2" fmla="*/ 2702634 w 3723566"/>
              <a:gd name="connsiteY2" fmla="*/ 1109739 h 1393825"/>
              <a:gd name="connsiteX3" fmla="*/ 0 w 3723566"/>
              <a:gd name="connsiteY3" fmla="*/ 1393825 h 1393825"/>
              <a:gd name="connsiteX4" fmla="*/ 994299 w 3723566"/>
              <a:gd name="connsiteY4" fmla="*/ 292964 h 1393825"/>
              <a:gd name="connsiteX0" fmla="*/ 3308874 w 6038141"/>
              <a:gd name="connsiteY0" fmla="*/ 292964 h 1109739"/>
              <a:gd name="connsiteX1" fmla="*/ 6038141 w 6038141"/>
              <a:gd name="connsiteY1" fmla="*/ 0 h 1109739"/>
              <a:gd name="connsiteX2" fmla="*/ 5017209 w 6038141"/>
              <a:gd name="connsiteY2" fmla="*/ 1109739 h 1109739"/>
              <a:gd name="connsiteX3" fmla="*/ 0 w 6038141"/>
              <a:gd name="connsiteY3" fmla="*/ 965200 h 1109739"/>
              <a:gd name="connsiteX4" fmla="*/ 3308874 w 6038141"/>
              <a:gd name="connsiteY4" fmla="*/ 292964 h 1109739"/>
              <a:gd name="connsiteX0" fmla="*/ 3308874 w 6038141"/>
              <a:gd name="connsiteY0" fmla="*/ 292964 h 965200"/>
              <a:gd name="connsiteX1" fmla="*/ 6038141 w 6038141"/>
              <a:gd name="connsiteY1" fmla="*/ 0 h 965200"/>
              <a:gd name="connsiteX2" fmla="*/ 0 w 6038141"/>
              <a:gd name="connsiteY2" fmla="*/ 965200 h 965200"/>
              <a:gd name="connsiteX3" fmla="*/ 3308874 w 6038141"/>
              <a:gd name="connsiteY3" fmla="*/ 292964 h 965200"/>
              <a:gd name="connsiteX0" fmla="*/ 2032524 w 4761791"/>
              <a:gd name="connsiteY0" fmla="*/ 292964 h 946150"/>
              <a:gd name="connsiteX1" fmla="*/ 4761791 w 4761791"/>
              <a:gd name="connsiteY1" fmla="*/ 0 h 946150"/>
              <a:gd name="connsiteX2" fmla="*/ 0 w 4761791"/>
              <a:gd name="connsiteY2" fmla="*/ 946150 h 946150"/>
              <a:gd name="connsiteX3" fmla="*/ 2032524 w 4761791"/>
              <a:gd name="connsiteY3" fmla="*/ 292964 h 946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1791" h="946150">
                <a:moveTo>
                  <a:pt x="2032524" y="292964"/>
                </a:moveTo>
                <a:lnTo>
                  <a:pt x="4761791" y="0"/>
                </a:lnTo>
                <a:lnTo>
                  <a:pt x="0" y="946150"/>
                </a:lnTo>
                <a:lnTo>
                  <a:pt x="2032524" y="292964"/>
                </a:lnTo>
                <a:close/>
              </a:path>
            </a:pathLst>
          </a:cu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949700" y="1466850"/>
            <a:ext cx="8242300" cy="3400425"/>
          </a:xfrm>
          <a:prstGeom prst="rect">
            <a:avLst/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9194800" y="1466850"/>
            <a:ext cx="2995244" cy="3400425"/>
          </a:xfrm>
          <a:prstGeom prst="rect">
            <a:avLst/>
          </a:prstGeom>
          <a:solidFill>
            <a:srgbClr val="118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79643" y="2931942"/>
            <a:ext cx="4790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五组</a:t>
            </a:r>
            <a:r>
              <a:rPr lang="zh-CN" altLang="en-US" sz="4000" dirty="0" smtClean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第四周</a:t>
            </a:r>
            <a:r>
              <a:rPr lang="zh-CN" altLang="en-US" sz="4000" dirty="0">
                <a:solidFill>
                  <a:schemeClr val="bg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小组汇报</a:t>
            </a:r>
          </a:p>
        </p:txBody>
      </p:sp>
      <p:sp>
        <p:nvSpPr>
          <p:cNvPr id="26" name="TextBox 34"/>
          <p:cNvSpPr txBox="1"/>
          <p:nvPr/>
        </p:nvSpPr>
        <p:spPr>
          <a:xfrm>
            <a:off x="10261982" y="2159539"/>
            <a:ext cx="1396618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dist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第五组</a:t>
            </a:r>
            <a:endParaRPr lang="zh-CN" altLang="en-US" sz="18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" name="TextBox 34"/>
          <p:cNvSpPr txBox="1"/>
          <p:nvPr/>
        </p:nvSpPr>
        <p:spPr>
          <a:xfrm>
            <a:off x="10245641" y="2820911"/>
            <a:ext cx="1396618" cy="15696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dist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支良</a:t>
            </a:r>
            <a:endParaRPr lang="en-US" altLang="zh-CN" sz="2400" b="1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dist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孙羽茜</a:t>
            </a:r>
            <a:endParaRPr lang="en-US" altLang="zh-CN" sz="2400" b="1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dist">
              <a:lnSpc>
                <a:spcPct val="10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姜</a:t>
            </a:r>
            <a:r>
              <a:rPr lang="zh-CN" altLang="en-US" sz="24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春晓</a:t>
            </a:r>
            <a:endParaRPr lang="en-US" altLang="zh-CN" sz="2400" b="1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dist"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谭淞耀</a:t>
            </a:r>
            <a:endParaRPr lang="en-US" altLang="zh-CN" sz="2400" b="1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4305300" y="2717257"/>
            <a:ext cx="452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4305300" y="3790407"/>
            <a:ext cx="4521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3949700" y="4867275"/>
            <a:ext cx="8242300" cy="1305048"/>
          </a:xfrm>
          <a:custGeom>
            <a:avLst/>
            <a:gdLst>
              <a:gd name="connsiteX0" fmla="*/ 0 w 8242300"/>
              <a:gd name="connsiteY0" fmla="*/ 0 h 1393825"/>
              <a:gd name="connsiteX1" fmla="*/ 8242300 w 8242300"/>
              <a:gd name="connsiteY1" fmla="*/ 0 h 1393825"/>
              <a:gd name="connsiteX2" fmla="*/ 8242300 w 8242300"/>
              <a:gd name="connsiteY2" fmla="*/ 1393825 h 1393825"/>
              <a:gd name="connsiteX3" fmla="*/ 0 w 8242300"/>
              <a:gd name="connsiteY3" fmla="*/ 1393825 h 1393825"/>
              <a:gd name="connsiteX4" fmla="*/ 0 w 8242300"/>
              <a:gd name="connsiteY4" fmla="*/ 0 h 1393825"/>
              <a:gd name="connsiteX0" fmla="*/ 0 w 8242300"/>
              <a:gd name="connsiteY0" fmla="*/ 0 h 1393825"/>
              <a:gd name="connsiteX1" fmla="*/ 8242300 w 8242300"/>
              <a:gd name="connsiteY1" fmla="*/ 0 h 1393825"/>
              <a:gd name="connsiteX2" fmla="*/ 8242300 w 8242300"/>
              <a:gd name="connsiteY2" fmla="*/ 1393825 h 1393825"/>
              <a:gd name="connsiteX3" fmla="*/ 4598633 w 8242300"/>
              <a:gd name="connsiteY3" fmla="*/ 1305048 h 1393825"/>
              <a:gd name="connsiteX4" fmla="*/ 0 w 8242300"/>
              <a:gd name="connsiteY4" fmla="*/ 0 h 1393825"/>
              <a:gd name="connsiteX0" fmla="*/ 0 w 8242300"/>
              <a:gd name="connsiteY0" fmla="*/ 0 h 1305048"/>
              <a:gd name="connsiteX1" fmla="*/ 8242300 w 8242300"/>
              <a:gd name="connsiteY1" fmla="*/ 0 h 1305048"/>
              <a:gd name="connsiteX2" fmla="*/ 7301267 w 8242300"/>
              <a:gd name="connsiteY2" fmla="*/ 1020962 h 1305048"/>
              <a:gd name="connsiteX3" fmla="*/ 4598633 w 8242300"/>
              <a:gd name="connsiteY3" fmla="*/ 1305048 h 1305048"/>
              <a:gd name="connsiteX4" fmla="*/ 0 w 8242300"/>
              <a:gd name="connsiteY4" fmla="*/ 0 h 1305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42300" h="1305048">
                <a:moveTo>
                  <a:pt x="0" y="0"/>
                </a:moveTo>
                <a:lnTo>
                  <a:pt x="8242300" y="0"/>
                </a:lnTo>
                <a:lnTo>
                  <a:pt x="7301267" y="1020962"/>
                </a:lnTo>
                <a:lnTo>
                  <a:pt x="4598633" y="1305048"/>
                </a:lnTo>
                <a:lnTo>
                  <a:pt x="0" y="0"/>
                </a:lnTo>
                <a:close/>
              </a:path>
            </a:pathLst>
          </a:custGeom>
          <a:solidFill>
            <a:srgbClr val="12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9490030" y="2225614"/>
            <a:ext cx="655271" cy="606514"/>
            <a:chOff x="385338" y="2302387"/>
            <a:chExt cx="995227" cy="921175"/>
          </a:xfrm>
        </p:grpSpPr>
        <p:sp>
          <p:nvSpPr>
            <p:cNvPr id="2" name="菱形 1"/>
            <p:cNvSpPr/>
            <p:nvPr/>
          </p:nvSpPr>
          <p:spPr>
            <a:xfrm>
              <a:off x="403412" y="2492188"/>
              <a:ext cx="977153" cy="355553"/>
            </a:xfrm>
            <a:prstGeom prst="diamond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394447" y="2669965"/>
              <a:ext cx="0" cy="33321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528918" y="2717257"/>
              <a:ext cx="0" cy="3815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237130" y="2717257"/>
              <a:ext cx="0" cy="38154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弧形 14"/>
            <p:cNvSpPr/>
            <p:nvPr/>
          </p:nvSpPr>
          <p:spPr>
            <a:xfrm rot="8081288">
              <a:off x="406190" y="2281535"/>
              <a:ext cx="921175" cy="962880"/>
            </a:xfrm>
            <a:prstGeom prst="arc">
              <a:avLst>
                <a:gd name="adj1" fmla="val 15943526"/>
                <a:gd name="adj2" fmla="val 233340"/>
              </a:avLst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400431" y="3639828"/>
            <a:ext cx="813169" cy="555009"/>
            <a:chOff x="-1129498" y="1162050"/>
            <a:chExt cx="1400826" cy="956101"/>
          </a:xfrm>
        </p:grpSpPr>
        <p:sp>
          <p:nvSpPr>
            <p:cNvPr id="22" name="椭圆 21"/>
            <p:cNvSpPr/>
            <p:nvPr/>
          </p:nvSpPr>
          <p:spPr>
            <a:xfrm>
              <a:off x="-590550" y="1162050"/>
              <a:ext cx="533400" cy="533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-893604" y="1734909"/>
              <a:ext cx="1164932" cy="383242"/>
            </a:xfrm>
            <a:custGeom>
              <a:avLst/>
              <a:gdLst>
                <a:gd name="connsiteX0" fmla="*/ 582466 w 1164932"/>
                <a:gd name="connsiteY0" fmla="*/ 0 h 383242"/>
                <a:gd name="connsiteX1" fmla="*/ 1128199 w 1164932"/>
                <a:gd name="connsiteY1" fmla="*/ 310762 h 383242"/>
                <a:gd name="connsiteX2" fmla="*/ 1164932 w 1164932"/>
                <a:gd name="connsiteY2" fmla="*/ 383242 h 383242"/>
                <a:gd name="connsiteX3" fmla="*/ 0 w 1164932"/>
                <a:gd name="connsiteY3" fmla="*/ 383242 h 383242"/>
                <a:gd name="connsiteX4" fmla="*/ 36733 w 1164932"/>
                <a:gd name="connsiteY4" fmla="*/ 310762 h 383242"/>
                <a:gd name="connsiteX5" fmla="*/ 582466 w 1164932"/>
                <a:gd name="connsiteY5" fmla="*/ 0 h 383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4932" h="383242">
                  <a:moveTo>
                    <a:pt x="582466" y="0"/>
                  </a:moveTo>
                  <a:cubicBezTo>
                    <a:pt x="809639" y="0"/>
                    <a:pt x="1009928" y="123270"/>
                    <a:pt x="1128199" y="310762"/>
                  </a:cubicBezTo>
                  <a:lnTo>
                    <a:pt x="1164932" y="383242"/>
                  </a:lnTo>
                  <a:lnTo>
                    <a:pt x="0" y="383242"/>
                  </a:lnTo>
                  <a:lnTo>
                    <a:pt x="36733" y="310762"/>
                  </a:lnTo>
                  <a:cubicBezTo>
                    <a:pt x="155004" y="123270"/>
                    <a:pt x="355294" y="0"/>
                    <a:pt x="58246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-1129498" y="1191984"/>
              <a:ext cx="428625" cy="714375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531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438293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1470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第二部分 空间娱乐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285685" y="50841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例子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461" y="4038786"/>
            <a:ext cx="5392574" cy="24266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586" y="1813552"/>
            <a:ext cx="5707875" cy="465189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461" y="1813553"/>
            <a:ext cx="5410669" cy="222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2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538426" cy="710214"/>
            <a:chOff x="266330" y="417250"/>
            <a:chExt cx="3846960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6311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第三部分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>
                  <a:solidFill>
                    <a:schemeClr val="bg1"/>
                  </a:solidFill>
                </a:rPr>
                <a:t>内部生态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043632" y="479439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产业链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367" y="1429961"/>
            <a:ext cx="4869602" cy="403132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20963" y="1429961"/>
            <a:ext cx="4477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</a:rPr>
              <a:t>目前市场状况下，AR产业结构如下图所示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0963" y="3706964"/>
            <a:ext cx="46864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 从图中可以看出，AR设备制造商处于核心地位，而这也正是当下各大公司如微软、苹果、三星等所处在的 位置，这些公司统筹各方面的资源，综合而成自己的AR设备成品向用户输出。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22554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538426" cy="710214"/>
            <a:chOff x="266330" y="417250"/>
            <a:chExt cx="3846960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6311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第三部分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>
                  <a:solidFill>
                    <a:schemeClr val="bg1"/>
                  </a:solidFill>
                </a:rPr>
                <a:t>内部生态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245512" y="50841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挑战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64275" y="1715620"/>
            <a:ext cx="901099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 相机质量与成像处理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相机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作为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的眼睛，对设备理解外界环境起到了举足轻重的作用。而目前的智能手机佩带相机在弱光下会出现模糊和色差；如果是传感器级的相机，则无法改变他们的焦距、光圈和曝光。这些因素导致了接收到的图像质量较差，影响后续算法的进行</a:t>
            </a: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kern="1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 电池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电池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对于一个头戴式显示器来说是续航的标志，而电池的重量和大小则会直接影响到用户体验，当今所使用的电池多为锂电池，在耗电量较大的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设备里并无法长时间运行，而是采用用时开启，闲时断开的方法，开关时间影响</a:t>
            </a: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工作效率</a:t>
            </a:r>
            <a:endParaRPr lang="en-US" altLang="zh-CN" kern="100" dirty="0" smtClean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kern="100" dirty="0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） 网络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en-US" altLang="zh-CN" kern="100" dirty="0" smtClean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设备是否需要联网？这也是各大公司在思考的问题。首先网络会导致额外的电池消耗，并且网络延时也是一个非常让人头疼的问题，没有人希望自己的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设备一卡一卡的，而且网络覆盖范围也是一个问题，手机尚且有时候收不到信号，何况</a:t>
            </a:r>
            <a:r>
              <a:rPr lang="en-US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</a:t>
            </a:r>
            <a:r>
              <a:rPr lang="zh-CN" altLang="zh-CN" kern="100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设备呢？</a:t>
            </a:r>
            <a:endParaRPr lang="zh-CN" altLang="zh-CN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23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538426" cy="710214"/>
            <a:chOff x="266330" y="417250"/>
            <a:chExt cx="3846960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6311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第三部分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>
                  <a:solidFill>
                    <a:schemeClr val="bg1"/>
                  </a:solidFill>
                </a:rPr>
                <a:t>内部生态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245512" y="50841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机遇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37326" y="1502688"/>
            <a:ext cx="901099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（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zh-CN" dirty="0">
                <a:solidFill>
                  <a:schemeClr val="bg1"/>
                </a:solidFill>
              </a:rPr>
              <a:t>）新型的信息采集系统和高级的处理算法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zh-CN" dirty="0" smtClean="0">
                <a:solidFill>
                  <a:schemeClr val="bg1"/>
                </a:solidFill>
              </a:rPr>
              <a:t>对应</a:t>
            </a:r>
            <a:r>
              <a:rPr lang="zh-CN" altLang="zh-CN" dirty="0">
                <a:solidFill>
                  <a:schemeClr val="bg1"/>
                </a:solidFill>
              </a:rPr>
              <a:t>相机的成像差问题，或许可以采用其它方法来采集外界信息，以达到图像精准的效果，并优化对应的后台算法使之满足</a:t>
            </a:r>
            <a:r>
              <a:rPr lang="zh-CN" altLang="zh-CN" dirty="0" smtClean="0">
                <a:solidFill>
                  <a:schemeClr val="bg1"/>
                </a:solidFill>
              </a:rPr>
              <a:t>要求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zh-CN" altLang="zh-CN" dirty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（</a:t>
            </a:r>
            <a:r>
              <a:rPr lang="en-US" altLang="zh-CN" dirty="0" smtClean="0">
                <a:solidFill>
                  <a:schemeClr val="bg1"/>
                </a:solidFill>
              </a:rPr>
              <a:t>2</a:t>
            </a:r>
            <a:r>
              <a:rPr lang="zh-CN" altLang="zh-CN" dirty="0">
                <a:solidFill>
                  <a:schemeClr val="bg1"/>
                </a:solidFill>
              </a:rPr>
              <a:t>） 寻找高储电密度的电池材料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zh-CN" dirty="0" smtClean="0">
                <a:solidFill>
                  <a:schemeClr val="bg1"/>
                </a:solidFill>
              </a:rPr>
              <a:t>对应</a:t>
            </a:r>
            <a:r>
              <a:rPr lang="zh-CN" altLang="zh-CN" dirty="0">
                <a:solidFill>
                  <a:schemeClr val="bg1"/>
                </a:solidFill>
              </a:rPr>
              <a:t>现有电池体积大、电量低的弊端，因此寻找一个高性能、小体积、储量大的材料是我们关注的点（此处参考仿生机器人组</a:t>
            </a:r>
            <a:r>
              <a:rPr lang="zh-CN" altLang="zh-CN" dirty="0" smtClean="0">
                <a:solidFill>
                  <a:schemeClr val="bg1"/>
                </a:solidFill>
              </a:rPr>
              <a:t>）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zh-CN" dirty="0" smtClean="0">
                <a:solidFill>
                  <a:schemeClr val="bg1"/>
                </a:solidFill>
              </a:rPr>
              <a:t>（</a:t>
            </a:r>
            <a:r>
              <a:rPr lang="en-US" altLang="zh-CN" dirty="0">
                <a:solidFill>
                  <a:schemeClr val="bg1"/>
                </a:solidFill>
              </a:rPr>
              <a:t>3</a:t>
            </a:r>
            <a:r>
              <a:rPr lang="zh-CN" altLang="zh-CN" dirty="0">
                <a:solidFill>
                  <a:schemeClr val="bg1"/>
                </a:solidFill>
              </a:rPr>
              <a:t>） 云</a:t>
            </a:r>
            <a:r>
              <a:rPr lang="zh-CN" altLang="zh-CN" dirty="0" smtClean="0">
                <a:solidFill>
                  <a:schemeClr val="bg1"/>
                </a:solidFill>
              </a:rPr>
              <a:t>计算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zh-CN" dirty="0" smtClean="0">
                <a:solidFill>
                  <a:schemeClr val="bg1"/>
                </a:solidFill>
              </a:rPr>
              <a:t>时代</a:t>
            </a:r>
            <a:r>
              <a:rPr lang="zh-CN" altLang="zh-CN" dirty="0">
                <a:solidFill>
                  <a:schemeClr val="bg1"/>
                </a:solidFill>
              </a:rPr>
              <a:t>在发展社会在进步，我们对于网络的全球覆盖并且达到快速反馈毫不怀疑，如果网络覆盖和延时的问题能够得到解决，那么我们可以将</a:t>
            </a:r>
            <a:r>
              <a:rPr lang="en-US" altLang="zh-CN" dirty="0">
                <a:solidFill>
                  <a:schemeClr val="bg1"/>
                </a:solidFill>
              </a:rPr>
              <a:t>AR</a:t>
            </a:r>
            <a:r>
              <a:rPr lang="zh-CN" altLang="zh-CN" dirty="0">
                <a:solidFill>
                  <a:schemeClr val="bg1"/>
                </a:solidFill>
              </a:rPr>
              <a:t>设备的算法处理系统储存在云端，这样就不必再在设备中添加复杂麻烦的计算芯片，减轻了设备重量，或许还能优化体积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zh-CN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4</a:t>
            </a:r>
            <a:r>
              <a:rPr lang="zh-CN" altLang="zh-CN" dirty="0">
                <a:solidFill>
                  <a:schemeClr val="bg1"/>
                </a:solidFill>
              </a:rPr>
              <a:t>）※交互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	</a:t>
            </a:r>
            <a:r>
              <a:rPr lang="zh-CN" altLang="zh-CN" dirty="0" smtClean="0">
                <a:solidFill>
                  <a:schemeClr val="bg1"/>
                </a:solidFill>
              </a:rPr>
              <a:t>以上</a:t>
            </a:r>
            <a:r>
              <a:rPr lang="zh-CN" altLang="zh-CN" dirty="0">
                <a:solidFill>
                  <a:schemeClr val="bg1"/>
                </a:solidFill>
              </a:rPr>
              <a:t>都是对问题的解决，而</a:t>
            </a:r>
            <a:r>
              <a:rPr lang="en-US" altLang="zh-CN" dirty="0">
                <a:solidFill>
                  <a:schemeClr val="bg1"/>
                </a:solidFill>
              </a:rPr>
              <a:t>AR</a:t>
            </a:r>
            <a:r>
              <a:rPr lang="zh-CN" altLang="zh-CN" dirty="0">
                <a:solidFill>
                  <a:schemeClr val="bg1"/>
                </a:solidFill>
              </a:rPr>
              <a:t>最吸引人的地方是它非常强的人机交互性，不只是在屏幕上显示几个虚拟的标签，你甚至可以和“虚拟”的人来一场远程的面基，或是打一局游戏，甚至看到球赛的</a:t>
            </a:r>
            <a:r>
              <a:rPr lang="en-US" altLang="zh-CN" dirty="0">
                <a:solidFill>
                  <a:schemeClr val="bg1"/>
                </a:solidFill>
              </a:rPr>
              <a:t>3d</a:t>
            </a:r>
            <a:r>
              <a:rPr lang="zh-CN" altLang="zh-CN" dirty="0">
                <a:solidFill>
                  <a:schemeClr val="bg1"/>
                </a:solidFill>
              </a:rPr>
              <a:t>转播。</a:t>
            </a:r>
          </a:p>
          <a:p>
            <a:pPr algn="just">
              <a:spcAft>
                <a:spcPts val="0"/>
              </a:spcAft>
            </a:pPr>
            <a:endParaRPr lang="zh-CN" altLang="zh-CN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63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116035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0778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第四部分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商业环境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86439" y="50841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市场分析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85920" y="1218633"/>
            <a:ext cx="90109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根据本组之前搜集的资料，归纳分类之后得到比较详细的应用领域如下：</a:t>
            </a:r>
            <a:endParaRPr lang="zh-CN" altLang="zh-CN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06" y="1679134"/>
            <a:ext cx="7965715" cy="500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116035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0778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第四部分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商业环境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86439" y="50841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具体应用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190" y="1344566"/>
            <a:ext cx="1494828" cy="66711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192018" y="1404157"/>
            <a:ext cx="80160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AR可以增强导航设备的有效性。信息可以显示在汽车挡风玻璃上，指示目的地方向和仪表，天 气，地形，道路状况和交通信息，以及对其路径中的潜在危险的警报。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189" y="2822847"/>
            <a:ext cx="1494829" cy="67946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2017" y="2828836"/>
            <a:ext cx="80160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外科医生可以通过Fraunhofer MEVIS公司开发的Liver Explorer应用增强感知。该应用能 够为执业医生提供实时的AR向导和辅助。设备通过摄像头捕捉肝脏影像，利用AR技术将手术 计划的数据叠加到器官上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190" y="4313481"/>
            <a:ext cx="1501311" cy="61529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192017" y="4313481"/>
            <a:ext cx="80160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佳能2012年推出的MRERL系统能够实现3D电脑渲染模型在现实环境中与现实 世界物体无缝融合的设计过程。MREAL系统支持多用户协同工作，同步进行完 整规模的产品设计</a:t>
            </a:r>
          </a:p>
        </p:txBody>
      </p:sp>
    </p:spTree>
    <p:extLst>
      <p:ext uri="{BB962C8B-B14F-4D97-AF65-F5344CB8AC3E}">
        <p14:creationId xmlns:p14="http://schemas.microsoft.com/office/powerpoint/2010/main" val="257821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4116035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0778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第四部分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商业环境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86439" y="50841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政策因素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07" y="1160951"/>
            <a:ext cx="6155590" cy="59957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601584" y="1794009"/>
            <a:ext cx="89058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专栏5中，通知将AR技术归入了新一代信息技术，并提出了基本形成其在工业医疗文化娱 乐方面专业化和大众化的目标。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620" y="2484825"/>
            <a:ext cx="6154877" cy="51956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601585" y="3037880"/>
            <a:ext cx="89058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提出了提升终端产品智能化水平的指标，其中点名可穿戴设备和AR产品及服务，并提出了 智能可穿戴设备发展工程。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907" y="3728696"/>
            <a:ext cx="6155590" cy="57140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601583" y="4408514"/>
            <a:ext cx="89058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要求对AR、VR等新技术产业的关键技术标准进行确定，规范新兴行业发展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682" y="4886259"/>
            <a:ext cx="6159815" cy="456282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1601583" y="5465990"/>
            <a:ext cx="6266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意见中鼓励游戏娱乐设备引入体感、特效、AR等先进技术。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79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039047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1" y="417250"/>
            <a:ext cx="2959008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20588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第五部分 总结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886439" y="50841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总结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72274" y="1632079"/>
            <a:ext cx="7148945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 smtClean="0">
                <a:solidFill>
                  <a:schemeClr val="bg1"/>
                </a:solidFill>
              </a:rPr>
              <a:t>	</a:t>
            </a:r>
            <a:r>
              <a:rPr lang="zh-CN" altLang="en-US" sz="2200" dirty="0" smtClean="0">
                <a:solidFill>
                  <a:schemeClr val="bg1"/>
                </a:solidFill>
              </a:rPr>
              <a:t>综合</a:t>
            </a:r>
            <a:r>
              <a:rPr lang="zh-CN" altLang="en-US" sz="2200" dirty="0">
                <a:solidFill>
                  <a:schemeClr val="bg1"/>
                </a:solidFill>
              </a:rPr>
              <a:t>以上全文我们可以看出，AR最近几年开始兴 起，到了现阶段已经确立了其蓬勃发展的势头，同 时获得了社会需求和政策支持的情况下更是如鱼得 水，我们可以相信AR及其衍生的设备以及产品将在 未来打开一块广阔的市场</a:t>
            </a:r>
            <a:r>
              <a:rPr lang="zh-CN" altLang="en-US" sz="2200" dirty="0" smtClean="0">
                <a:solidFill>
                  <a:schemeClr val="bg1"/>
                </a:solidFill>
              </a:rPr>
              <a:t>。</a:t>
            </a:r>
            <a:endParaRPr lang="en-US" altLang="zh-CN" sz="2200" dirty="0" smtClean="0">
              <a:solidFill>
                <a:schemeClr val="bg1"/>
              </a:solidFill>
            </a:endParaRPr>
          </a:p>
          <a:p>
            <a:endParaRPr lang="zh-CN" altLang="en-US" sz="2200" dirty="0">
              <a:solidFill>
                <a:schemeClr val="bg1"/>
              </a:solidFill>
            </a:endParaRPr>
          </a:p>
          <a:p>
            <a:r>
              <a:rPr lang="en-US" altLang="zh-CN" sz="2200" dirty="0" smtClean="0">
                <a:solidFill>
                  <a:schemeClr val="bg1"/>
                </a:solidFill>
              </a:rPr>
              <a:t>	</a:t>
            </a:r>
            <a:r>
              <a:rPr lang="zh-CN" altLang="en-US" sz="2200" dirty="0" smtClean="0">
                <a:solidFill>
                  <a:schemeClr val="bg1"/>
                </a:solidFill>
              </a:rPr>
              <a:t>而</a:t>
            </a:r>
            <a:r>
              <a:rPr lang="zh-CN" altLang="en-US" sz="2200" dirty="0">
                <a:solidFill>
                  <a:schemeClr val="bg1"/>
                </a:solidFill>
              </a:rPr>
              <a:t>本组聚焦的AR空间娱乐应用领域则相较AR本体来 说起步较晚，但依旧发展迅速，市场空余量较大， 有大公司进行牵头的同时，小公司也可以依凭自身 条件或技术手段取得其中一席之地</a:t>
            </a:r>
            <a:r>
              <a:rPr lang="zh-CN" altLang="en-US" sz="2200" dirty="0" smtClean="0">
                <a:solidFill>
                  <a:schemeClr val="bg1"/>
                </a:solidFill>
              </a:rPr>
              <a:t>。</a:t>
            </a:r>
            <a:endParaRPr lang="en-US" altLang="zh-CN" sz="2200" dirty="0" smtClean="0">
              <a:solidFill>
                <a:schemeClr val="bg1"/>
              </a:solidFill>
            </a:endParaRPr>
          </a:p>
          <a:p>
            <a:endParaRPr lang="en-US" altLang="zh-CN" sz="2200" dirty="0">
              <a:solidFill>
                <a:schemeClr val="bg1"/>
              </a:solidFill>
            </a:endParaRPr>
          </a:p>
          <a:p>
            <a:r>
              <a:rPr lang="en-US" altLang="zh-CN" sz="2200" dirty="0" smtClean="0">
                <a:solidFill>
                  <a:schemeClr val="bg1"/>
                </a:solidFill>
              </a:rPr>
              <a:t>	</a:t>
            </a:r>
            <a:r>
              <a:rPr lang="zh-CN" altLang="en-US" sz="2200" dirty="0" smtClean="0">
                <a:solidFill>
                  <a:schemeClr val="bg1"/>
                </a:solidFill>
              </a:rPr>
              <a:t>我们</a:t>
            </a:r>
            <a:r>
              <a:rPr lang="zh-CN" altLang="en-US" sz="2200" dirty="0">
                <a:solidFill>
                  <a:schemeClr val="bg1"/>
                </a:solidFill>
              </a:rPr>
              <a:t>猜测，AR技术将在不久的将来融入我们的日常 生活，给予我们便捷的同时，也改变这个世界。</a:t>
            </a:r>
          </a:p>
        </p:txBody>
      </p:sp>
    </p:spTree>
    <p:extLst>
      <p:ext uri="{BB962C8B-B14F-4D97-AF65-F5344CB8AC3E}">
        <p14:creationId xmlns:p14="http://schemas.microsoft.com/office/powerpoint/2010/main" val="103543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66329" y="414922"/>
            <a:ext cx="5156538" cy="712542"/>
            <a:chOff x="266329" y="414922"/>
            <a:chExt cx="5156538" cy="712542"/>
          </a:xfrm>
        </p:grpSpPr>
        <p:sp>
          <p:nvSpPr>
            <p:cNvPr id="2" name="平行四边形 1"/>
            <p:cNvSpPr/>
            <p:nvPr/>
          </p:nvSpPr>
          <p:spPr>
            <a:xfrm>
              <a:off x="266329" y="417250"/>
              <a:ext cx="4032955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43884" y="417250"/>
              <a:ext cx="44810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参考资料汇总</a:t>
              </a:r>
              <a:endParaRPr lang="zh-CN" altLang="en-US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平行四边形 4"/>
            <p:cNvSpPr/>
            <p:nvPr/>
          </p:nvSpPr>
          <p:spPr>
            <a:xfrm>
              <a:off x="4380898" y="414922"/>
              <a:ext cx="599311" cy="710214"/>
            </a:xfrm>
            <a:prstGeom prst="parallelogram">
              <a:avLst>
                <a:gd name="adj" fmla="val 30828"/>
              </a:avLst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4980209" y="414922"/>
              <a:ext cx="442658" cy="710214"/>
            </a:xfrm>
            <a:prstGeom prst="parallelogram">
              <a:avLst>
                <a:gd name="adj" fmla="val 41471"/>
              </a:avLst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84" y="414922"/>
            <a:ext cx="5105842" cy="615749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726" y="414922"/>
            <a:ext cx="5036332" cy="61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5141367" y="2801703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159FDD"/>
                </a:solidFill>
              </a:rPr>
              <a:t>谢谢！</a:t>
            </a:r>
            <a:endParaRPr lang="zh-CN" altLang="en-US" sz="5400" dirty="0">
              <a:solidFill>
                <a:srgbClr val="159F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18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6966496" y="1631007"/>
            <a:ext cx="4755822" cy="3297127"/>
          </a:xfrm>
          <a:prstGeom prst="rect">
            <a:avLst/>
          </a:prstGeom>
          <a:solidFill>
            <a:srgbClr val="118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536151" y="1609077"/>
            <a:ext cx="3134191" cy="1862048"/>
          </a:xfrm>
          <a:prstGeom prst="rect">
            <a:avLst/>
          </a:prstGeom>
          <a:solidFill>
            <a:srgbClr val="1181B3"/>
          </a:solidFill>
        </p:spPr>
        <p:txBody>
          <a:bodyPr wrap="none" rtlCol="0">
            <a:spAutoFit/>
          </a:bodyPr>
          <a:lstStyle/>
          <a:p>
            <a:r>
              <a:rPr lang="zh-CN" altLang="en-US" sz="11500" dirty="0">
                <a:solidFill>
                  <a:schemeClr val="bg1"/>
                </a:solidFill>
              </a:rPr>
              <a:t>目录</a:t>
            </a:r>
          </a:p>
        </p:txBody>
      </p:sp>
      <p:sp>
        <p:nvSpPr>
          <p:cNvPr id="5" name="TextBox 29"/>
          <p:cNvSpPr txBox="1"/>
          <p:nvPr/>
        </p:nvSpPr>
        <p:spPr>
          <a:xfrm>
            <a:off x="4548578" y="3726766"/>
            <a:ext cx="2121764" cy="579005"/>
          </a:xfrm>
          <a:prstGeom prst="rect">
            <a:avLst/>
          </a:prstGeom>
          <a:solidFill>
            <a:srgbClr val="1181B3"/>
          </a:solidFill>
        </p:spPr>
        <p:txBody>
          <a:bodyPr wrap="square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dist"/>
            <a:r>
              <a:rPr lang="en-US" altLang="zh-CN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966496" y="1674084"/>
            <a:ext cx="0" cy="3254050"/>
          </a:xfrm>
          <a:prstGeom prst="line">
            <a:avLst/>
          </a:prstGeom>
          <a:ln w="76200">
            <a:solidFill>
              <a:srgbClr val="159F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7585811" y="1609077"/>
            <a:ext cx="2965417" cy="2913276"/>
            <a:chOff x="5429919" y="1835058"/>
            <a:chExt cx="2965417" cy="2913276"/>
          </a:xfrm>
        </p:grpSpPr>
        <p:sp>
          <p:nvSpPr>
            <p:cNvPr id="8" name="TextBox 75"/>
            <p:cNvSpPr txBox="1"/>
            <p:nvPr/>
          </p:nvSpPr>
          <p:spPr>
            <a:xfrm>
              <a:off x="5429919" y="1835058"/>
              <a:ext cx="29217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chemeClr val="bg1"/>
                  </a:solidFill>
                  <a:latin typeface="+mn-ea"/>
                </a:rPr>
                <a:t>增强现实（</a:t>
              </a:r>
              <a:r>
                <a:rPr lang="en-US" altLang="zh-CN" sz="3200" b="1" dirty="0" smtClean="0">
                  <a:solidFill>
                    <a:schemeClr val="bg1"/>
                  </a:solidFill>
                  <a:latin typeface="+mn-ea"/>
                </a:rPr>
                <a:t>AR</a:t>
              </a:r>
              <a:r>
                <a:rPr lang="zh-CN" altLang="en-US" sz="3200" b="1" dirty="0" smtClean="0">
                  <a:solidFill>
                    <a:schemeClr val="bg1"/>
                  </a:solidFill>
                  <a:latin typeface="+mn-ea"/>
                </a:rPr>
                <a:t>）</a:t>
              </a:r>
              <a:endParaRPr lang="zh-CN" altLang="en-US" sz="32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9" name="TextBox 86"/>
            <p:cNvSpPr txBox="1"/>
            <p:nvPr/>
          </p:nvSpPr>
          <p:spPr>
            <a:xfrm>
              <a:off x="5645865" y="2561628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+mn-ea"/>
                </a:rPr>
                <a:t>本周</a:t>
              </a:r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团队工作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0" name="TextBox 88"/>
            <p:cNvSpPr txBox="1"/>
            <p:nvPr/>
          </p:nvSpPr>
          <p:spPr>
            <a:xfrm>
              <a:off x="5645865" y="3374877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bg1"/>
                  </a:solidFill>
                  <a:latin typeface="+mn-ea"/>
                </a:rPr>
                <a:t>产业调研报告概要介绍</a:t>
              </a:r>
              <a:endParaRPr lang="zh-CN" altLang="en-US" sz="2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TextBox 90"/>
            <p:cNvSpPr txBox="1"/>
            <p:nvPr/>
          </p:nvSpPr>
          <p:spPr>
            <a:xfrm>
              <a:off x="5645865" y="4348224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bg1"/>
                  </a:solidFill>
                  <a:latin typeface="+mn-ea"/>
                </a:defRPr>
              </a:lvl1pPr>
            </a:lstStyle>
            <a:p>
              <a:r>
                <a:rPr lang="zh-CN" altLang="en-US" dirty="0" smtClean="0"/>
                <a:t>参考文献汇总</a:t>
              </a:r>
              <a:endParaRPr lang="zh-CN" altLang="en-US" dirty="0"/>
            </a:p>
          </p:txBody>
        </p:sp>
      </p:grpSp>
      <p:sp>
        <p:nvSpPr>
          <p:cNvPr id="24" name="矩形 23"/>
          <p:cNvSpPr/>
          <p:nvPr/>
        </p:nvSpPr>
        <p:spPr>
          <a:xfrm>
            <a:off x="10955601" y="414922"/>
            <a:ext cx="782759" cy="710214"/>
          </a:xfrm>
          <a:prstGeom prst="rect">
            <a:avLst/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itchFamily="34" charset="-122"/>
                <a:ea typeface="微软雅黑" pitchFamily="34" charset="-122"/>
              </a:rPr>
              <a:t>LOGO</a:t>
            </a:r>
            <a:endParaRPr lang="zh-CN" altLang="en-US" sz="1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同心圆 1"/>
          <p:cNvSpPr/>
          <p:nvPr/>
        </p:nvSpPr>
        <p:spPr>
          <a:xfrm>
            <a:off x="7138737" y="2277979"/>
            <a:ext cx="449179" cy="449179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同心圆 14"/>
          <p:cNvSpPr/>
          <p:nvPr/>
        </p:nvSpPr>
        <p:spPr>
          <a:xfrm>
            <a:off x="7136632" y="3159158"/>
            <a:ext cx="449179" cy="449179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同心圆 17"/>
          <p:cNvSpPr/>
          <p:nvPr/>
        </p:nvSpPr>
        <p:spPr>
          <a:xfrm>
            <a:off x="7138736" y="4097708"/>
            <a:ext cx="449179" cy="449179"/>
          </a:xfrm>
          <a:prstGeom prst="donu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85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4354565" y="414922"/>
            <a:ext cx="442658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产业分析报告大纲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796214" y="1521977"/>
            <a:ext cx="525326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一、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技术</a:t>
            </a:r>
            <a:r>
              <a:rPr lang="zh-CN" altLang="en-US" sz="2000" dirty="0" smtClean="0">
                <a:solidFill>
                  <a:schemeClr val="bg1"/>
                </a:solidFill>
              </a:rPr>
              <a:t>简述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AR</a:t>
            </a:r>
            <a:r>
              <a:rPr lang="zh-CN" altLang="en-US" sz="2000" dirty="0">
                <a:solidFill>
                  <a:schemeClr val="bg1"/>
                </a:solidFill>
              </a:rPr>
              <a:t>发展过程和应用</a:t>
            </a:r>
            <a:r>
              <a:rPr lang="zh-CN" altLang="en-US" sz="2000" dirty="0" smtClean="0">
                <a:solidFill>
                  <a:schemeClr val="bg1"/>
                </a:solidFill>
              </a:rPr>
              <a:t>场景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我们</a:t>
            </a:r>
            <a:r>
              <a:rPr lang="zh-CN" altLang="en-US" sz="2000" dirty="0">
                <a:solidFill>
                  <a:schemeClr val="bg1"/>
                </a:solidFill>
              </a:rPr>
              <a:t>组选择聚焦到空间娱乐</a:t>
            </a:r>
            <a:r>
              <a:rPr lang="zh-CN" altLang="en-US" sz="2000" dirty="0" smtClean="0">
                <a:solidFill>
                  <a:schemeClr val="bg1"/>
                </a:solidFill>
              </a:rPr>
              <a:t>领域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 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</a:rPr>
              <a:t>二</a:t>
            </a:r>
            <a:r>
              <a:rPr lang="zh-CN" altLang="en-US" sz="2000" dirty="0">
                <a:solidFill>
                  <a:schemeClr val="bg1"/>
                </a:solidFill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运用于空间</a:t>
            </a:r>
            <a:r>
              <a:rPr lang="zh-CN" altLang="en-US" sz="2000" dirty="0" smtClean="0">
                <a:solidFill>
                  <a:schemeClr val="bg1"/>
                </a:solidFill>
              </a:rPr>
              <a:t>娱乐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AR</a:t>
            </a:r>
            <a:r>
              <a:rPr lang="zh-CN" altLang="en-US" sz="2000" dirty="0">
                <a:solidFill>
                  <a:schemeClr val="bg1"/>
                </a:solidFill>
              </a:rPr>
              <a:t>于此情境下的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kpi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新</a:t>
            </a:r>
            <a:r>
              <a:rPr lang="zh-CN" altLang="en-US" sz="2000" dirty="0">
                <a:solidFill>
                  <a:schemeClr val="bg1"/>
                </a:solidFill>
              </a:rPr>
              <a:t>环境下主题公园的需求（以迪士尼乐园为例</a:t>
            </a:r>
            <a:r>
              <a:rPr lang="zh-CN" altLang="en-US" sz="2000" dirty="0" smtClean="0">
                <a:solidFill>
                  <a:schemeClr val="bg1"/>
                </a:solidFill>
              </a:rPr>
              <a:t>）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现有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能做到什么程度，光场显示、深度学习等新技术对它带来的</a:t>
            </a:r>
            <a:r>
              <a:rPr lang="zh-CN" altLang="en-US" sz="2000" dirty="0" smtClean="0">
                <a:solidFill>
                  <a:schemeClr val="bg1"/>
                </a:solidFill>
              </a:rPr>
              <a:t>突破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AR</a:t>
            </a:r>
            <a:r>
              <a:rPr lang="zh-CN" altLang="en-US" sz="2000" dirty="0">
                <a:solidFill>
                  <a:schemeClr val="bg1"/>
                </a:solidFill>
              </a:rPr>
              <a:t>运用于空间娱乐的优势，可以带来哪些</a:t>
            </a:r>
            <a:r>
              <a:rPr lang="zh-CN" altLang="en-US" sz="2000" dirty="0" smtClean="0">
                <a:solidFill>
                  <a:schemeClr val="bg1"/>
                </a:solidFill>
              </a:rPr>
              <a:t>改变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引入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</a:rPr>
              <a:t>VR</a:t>
            </a:r>
            <a:r>
              <a:rPr lang="zh-CN" altLang="en-US" sz="2000" dirty="0">
                <a:solidFill>
                  <a:schemeClr val="bg1"/>
                </a:solidFill>
              </a:rPr>
              <a:t>技术的空间娱乐实例分析 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39302" y="1521977"/>
            <a:ext cx="48318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三、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的内部</a:t>
            </a:r>
            <a:r>
              <a:rPr lang="zh-CN" altLang="en-US" sz="2000" dirty="0" smtClean="0">
                <a:solidFill>
                  <a:schemeClr val="bg1"/>
                </a:solidFill>
              </a:rPr>
              <a:t>生态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产业链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核心</a:t>
            </a:r>
            <a:r>
              <a:rPr lang="zh-CN" altLang="en-US" sz="2000" dirty="0">
                <a:solidFill>
                  <a:schemeClr val="bg1"/>
                </a:solidFill>
              </a:rPr>
              <a:t>商业</a:t>
            </a:r>
            <a:r>
              <a:rPr lang="zh-CN" altLang="en-US" sz="2000" dirty="0" smtClean="0">
                <a:solidFill>
                  <a:schemeClr val="bg1"/>
                </a:solidFill>
              </a:rPr>
              <a:t>模式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Magic </a:t>
            </a:r>
            <a:r>
              <a:rPr lang="en-US" altLang="zh-CN" sz="2000" dirty="0">
                <a:solidFill>
                  <a:schemeClr val="bg1"/>
                </a:solidFill>
              </a:rPr>
              <a:t>leap</a:t>
            </a:r>
            <a:r>
              <a:rPr lang="zh-CN" altLang="en-US" sz="2000" dirty="0">
                <a:solidFill>
                  <a:schemeClr val="bg1"/>
                </a:solidFill>
              </a:rPr>
              <a:t>或将提供新</a:t>
            </a:r>
            <a:r>
              <a:rPr lang="zh-CN" altLang="en-US" sz="2000" dirty="0" smtClean="0">
                <a:solidFill>
                  <a:schemeClr val="bg1"/>
                </a:solidFill>
              </a:rPr>
              <a:t>可能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  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</a:rPr>
              <a:t>四</a:t>
            </a:r>
            <a:r>
              <a:rPr lang="zh-CN" altLang="en-US" sz="2000" dirty="0">
                <a:solidFill>
                  <a:schemeClr val="bg1"/>
                </a:solidFill>
              </a:rPr>
              <a:t>、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en-US" sz="2000" dirty="0">
                <a:solidFill>
                  <a:schemeClr val="bg1"/>
                </a:solidFill>
              </a:rPr>
              <a:t>的外部商业</a:t>
            </a:r>
            <a:r>
              <a:rPr lang="zh-CN" altLang="en-US" sz="2000" dirty="0" smtClean="0">
                <a:solidFill>
                  <a:schemeClr val="bg1"/>
                </a:solidFill>
              </a:rPr>
              <a:t>环境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相关</a:t>
            </a:r>
            <a:r>
              <a:rPr lang="zh-CN" altLang="en-US" sz="2000" dirty="0">
                <a:solidFill>
                  <a:schemeClr val="bg1"/>
                </a:solidFill>
              </a:rPr>
              <a:t>政策</a:t>
            </a:r>
            <a:r>
              <a:rPr lang="zh-CN" altLang="en-US" sz="2000" dirty="0" smtClean="0">
                <a:solidFill>
                  <a:schemeClr val="bg1"/>
                </a:solidFill>
              </a:rPr>
              <a:t>态度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</a:rPr>
              <a:t>目前市场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	AR</a:t>
            </a:r>
            <a:r>
              <a:rPr lang="zh-CN" altLang="en-US" sz="2000" dirty="0">
                <a:solidFill>
                  <a:schemeClr val="bg1"/>
                </a:solidFill>
              </a:rPr>
              <a:t>发展</a:t>
            </a:r>
            <a:r>
              <a:rPr lang="zh-CN" altLang="en-US" sz="2000" dirty="0" smtClean="0">
                <a:solidFill>
                  <a:schemeClr val="bg1"/>
                </a:solidFill>
              </a:rPr>
              <a:t>情况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 </a:t>
            </a:r>
            <a:r>
              <a:rPr lang="en-US" altLang="zh-CN" sz="2000" dirty="0" smtClean="0">
                <a:solidFill>
                  <a:schemeClr val="bg1"/>
                </a:solidFill>
              </a:rPr>
              <a:t>	</a:t>
            </a:r>
            <a:r>
              <a:rPr lang="zh-CN" altLang="en-US" sz="2000" dirty="0" smtClean="0">
                <a:solidFill>
                  <a:schemeClr val="bg1"/>
                </a:solidFill>
              </a:rPr>
              <a:t>五</a:t>
            </a:r>
            <a:r>
              <a:rPr lang="zh-CN" altLang="en-US" sz="2000" dirty="0">
                <a:solidFill>
                  <a:schemeClr val="bg1"/>
                </a:solidFill>
              </a:rPr>
              <a:t>、总结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07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逻辑模型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1620" y="1160951"/>
            <a:ext cx="8635791" cy="542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5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438293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29129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第一部分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介绍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043632" y="479439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AR</a:t>
            </a:r>
            <a:r>
              <a:rPr lang="zh-CN" altLang="en-US" sz="2800" dirty="0" smtClean="0">
                <a:solidFill>
                  <a:schemeClr val="bg1"/>
                </a:solidFill>
              </a:rPr>
              <a:t>技术简介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06909" y="1842576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</a:rPr>
              <a:t>AR</a:t>
            </a:r>
            <a:r>
              <a:rPr lang="zh-CN" altLang="en-US" sz="2400" dirty="0">
                <a:solidFill>
                  <a:schemeClr val="bg1"/>
                </a:solidFill>
              </a:rPr>
              <a:t>,即增强现实技术（也叫扩增实景技 术）是一种综合了图像识别、动作捕捉、虚拟现 实等学科，将数字信息、三维虚拟模型精确地叠 加显示到真实场景的创新人机交互技术。随着计 算机软、硬件能力的提高，AR已经开始快速地 进入到大众视野，并在会展、营销、科教、设 计、出版、娱乐等领域发挥越来越重要的作用， 被《时代周刊》列为当今最具活力和前景的十大 技术之一。</a:t>
            </a:r>
          </a:p>
          <a:p>
            <a:r>
              <a:rPr lang="zh-CN" altLang="en-US" sz="2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170" y="1842576"/>
            <a:ext cx="4258478" cy="253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1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438293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29129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第一部分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介绍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043632" y="479439"/>
            <a:ext cx="2105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AR</a:t>
            </a:r>
            <a:r>
              <a:rPr lang="zh-CN" altLang="en-US" sz="2800" dirty="0" smtClean="0">
                <a:solidFill>
                  <a:schemeClr val="bg1"/>
                </a:solidFill>
              </a:rPr>
              <a:t>整体架构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94139" y="1648290"/>
            <a:ext cx="2089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</a:rPr>
              <a:t>三维空间注册技术 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4139" y="299495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人机交互</a:t>
            </a:r>
            <a:r>
              <a:rPr lang="zh-CN" altLang="en-US" dirty="0" smtClean="0">
                <a:solidFill>
                  <a:schemeClr val="bg1"/>
                </a:solidFill>
              </a:rPr>
              <a:t>技术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4139" y="4341614"/>
            <a:ext cx="1394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mtClean="0">
                <a:solidFill>
                  <a:schemeClr val="bg1"/>
                </a:solidFill>
              </a:rPr>
              <a:t>3d展现技术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52204" y="2017622"/>
            <a:ext cx="9570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三维空间注册技术即对显示场景中的 物体进行追踪和定位，通过计算虚拟 世界与现实世界坐标 系的对应关系， 实现将虚拟物体按照正确的空间透视 关系叠加到现实场景确定位置。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352204" y="3364284"/>
            <a:ext cx="9570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多采用三维空间交互技术，如人体动 作捕捉或手势识别，同时辅助逐渐成 熟的语音识别、3D虚拟环绕声、虚拟 触感反馈等交互技术，以实现更自然 的、虚实融合的人机交互方式。</a:t>
            </a:r>
          </a:p>
        </p:txBody>
      </p:sp>
      <p:sp>
        <p:nvSpPr>
          <p:cNvPr id="12" name="矩形 11"/>
          <p:cNvSpPr/>
          <p:nvPr/>
        </p:nvSpPr>
        <p:spPr>
          <a:xfrm>
            <a:off x="1352204" y="4710946"/>
            <a:ext cx="95707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用于展示增强现实场景一般只采用平 板三维显示技术，包括各种基于眼镜 的3D显示技术以及裸眼3D显示技术， 以提高增强现实场景展示的立体空间 感。</a:t>
            </a:r>
          </a:p>
        </p:txBody>
      </p:sp>
    </p:spTree>
    <p:extLst>
      <p:ext uri="{BB962C8B-B14F-4D97-AF65-F5344CB8AC3E}">
        <p14:creationId xmlns:p14="http://schemas.microsoft.com/office/powerpoint/2010/main" val="58698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7244178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29129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第一部分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介绍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478366" y="471023"/>
            <a:ext cx="1125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SLAM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3197" y="2041806"/>
            <a:ext cx="423946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SLAM——simultaneous localization </a:t>
            </a:r>
            <a:endParaRPr lang="en-US" altLang="zh-CN" sz="3600" dirty="0" smtClean="0">
              <a:solidFill>
                <a:schemeClr val="bg1"/>
              </a:solidFill>
            </a:endParaRPr>
          </a:p>
          <a:p>
            <a:r>
              <a:rPr lang="zh-CN" altLang="en-US" sz="3600" dirty="0" smtClean="0">
                <a:solidFill>
                  <a:schemeClr val="bg1"/>
                </a:solidFill>
              </a:rPr>
              <a:t>and </a:t>
            </a:r>
            <a:endParaRPr lang="en-US" altLang="zh-CN" sz="3600" dirty="0" smtClean="0">
              <a:solidFill>
                <a:schemeClr val="bg1"/>
              </a:solidFill>
            </a:endParaRPr>
          </a:p>
          <a:p>
            <a:r>
              <a:rPr lang="zh-CN" altLang="en-US" sz="3600" dirty="0" smtClean="0">
                <a:solidFill>
                  <a:schemeClr val="bg1"/>
                </a:solidFill>
              </a:rPr>
              <a:t>mapping</a:t>
            </a:r>
            <a:endParaRPr lang="zh-CN" altLang="en-US" sz="3600" dirty="0">
              <a:solidFill>
                <a:schemeClr val="bg1"/>
              </a:solidFill>
            </a:endParaRPr>
          </a:p>
          <a:p>
            <a:r>
              <a:rPr lang="zh-CN" altLang="en-US" sz="36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156" y="1444716"/>
            <a:ext cx="4343776" cy="461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8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438293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29129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第一部分 </a:t>
              </a:r>
              <a:r>
                <a:rPr lang="en-US" altLang="zh-CN" sz="2800" dirty="0" smtClean="0">
                  <a:solidFill>
                    <a:schemeClr val="bg1"/>
                  </a:solidFill>
                </a:rPr>
                <a:t>AR</a:t>
              </a:r>
              <a:r>
                <a:rPr lang="zh-CN" altLang="en-US" sz="2800" dirty="0" smtClean="0">
                  <a:solidFill>
                    <a:schemeClr val="bg1"/>
                  </a:solidFill>
                </a:rPr>
                <a:t>介绍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8684559" y="481699"/>
            <a:ext cx="28232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AR</a:t>
            </a:r>
            <a:r>
              <a:rPr lang="zh-CN" altLang="en-US" sz="2800" dirty="0" smtClean="0">
                <a:solidFill>
                  <a:schemeClr val="bg1"/>
                </a:solidFill>
              </a:rPr>
              <a:t>技术发展历史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82168" y="1429788"/>
            <a:ext cx="11057579" cy="1964315"/>
            <a:chOff x="482168" y="1429788"/>
            <a:chExt cx="11057579" cy="1964315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2168" y="1435593"/>
              <a:ext cx="5441152" cy="195851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4"/>
            <a:srcRect t="3112" b="4287"/>
            <a:stretch/>
          </p:blipFill>
          <p:spPr>
            <a:xfrm>
              <a:off x="5923320" y="1429788"/>
              <a:ext cx="5616427" cy="1961805"/>
            </a:xfrm>
            <a:prstGeom prst="rect">
              <a:avLst/>
            </a:prstGeom>
          </p:spPr>
        </p:pic>
      </p:grpSp>
      <p:sp>
        <p:nvSpPr>
          <p:cNvPr id="7" name="矩形 6"/>
          <p:cNvSpPr/>
          <p:nvPr/>
        </p:nvSpPr>
        <p:spPr>
          <a:xfrm>
            <a:off x="1185950" y="3854189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2001年</a:t>
            </a:r>
            <a:r>
              <a:rPr lang="zh-CN" altLang="en-US" dirty="0">
                <a:solidFill>
                  <a:schemeClr val="bg1"/>
                </a:solidFill>
              </a:rPr>
              <a:t>：可扫万物的AR浏览器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2009年</a:t>
            </a:r>
            <a:r>
              <a:rPr lang="zh-CN" altLang="en-US" dirty="0">
                <a:solidFill>
                  <a:schemeClr val="bg1"/>
                </a:solidFill>
              </a:rPr>
              <a:t>：平面媒体杂志首次应用 AR 技术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2012年</a:t>
            </a:r>
            <a:r>
              <a:rPr lang="zh-CN" altLang="en-US" dirty="0">
                <a:solidFill>
                  <a:schemeClr val="bg1"/>
                </a:solidFill>
              </a:rPr>
              <a:t>：谷歌AR眼镜——这种增强现实的头戴式现实</a:t>
            </a:r>
            <a:r>
              <a:rPr lang="zh-CN" altLang="en-US" dirty="0" smtClean="0">
                <a:solidFill>
                  <a:schemeClr val="bg1"/>
                </a:solidFill>
              </a:rPr>
              <a:t>设备</a:t>
            </a:r>
            <a:r>
              <a:rPr lang="en-US" altLang="zh-CN" dirty="0" smtClean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将</a:t>
            </a:r>
            <a:r>
              <a:rPr lang="zh-CN" altLang="en-US" dirty="0">
                <a:solidFill>
                  <a:schemeClr val="bg1"/>
                </a:solidFill>
              </a:rPr>
              <a:t>智能手机的信息投射到用户眼前，通过该</a:t>
            </a:r>
            <a:r>
              <a:rPr lang="zh-CN" altLang="en-US" dirty="0" smtClean="0">
                <a:solidFill>
                  <a:schemeClr val="bg1"/>
                </a:solidFill>
              </a:rPr>
              <a:t>设备</a:t>
            </a:r>
            <a:r>
              <a:rPr lang="en-US" altLang="zh-CN" dirty="0" smtClean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也</a:t>
            </a:r>
            <a:r>
              <a:rPr lang="zh-CN" altLang="en-US" dirty="0">
                <a:solidFill>
                  <a:schemeClr val="bg1"/>
                </a:solidFill>
              </a:rPr>
              <a:t>可 直接进行通信。虽然谷歌眼镜没有成为</a:t>
            </a:r>
            <a:r>
              <a:rPr lang="zh-CN" altLang="en-US" dirty="0" smtClean="0">
                <a:solidFill>
                  <a:schemeClr val="bg1"/>
                </a:solidFill>
              </a:rPr>
              <a:t>增强</a:t>
            </a:r>
            <a:r>
              <a:rPr lang="en-US" altLang="zh-CN" dirty="0" smtClean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现实</a:t>
            </a:r>
            <a:r>
              <a:rPr lang="zh-CN" altLang="en-US" dirty="0">
                <a:solidFill>
                  <a:schemeClr val="bg1"/>
                </a:solidFill>
              </a:rPr>
              <a:t>技术的变革，但其重燃了公众对AR的兴趣。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2015年</a:t>
            </a:r>
            <a:r>
              <a:rPr lang="zh-CN" altLang="en-US" dirty="0">
                <a:solidFill>
                  <a:schemeClr val="bg1"/>
                </a:solidFill>
              </a:rPr>
              <a:t>：《Pokémon GO》&amp;Hololens。</a:t>
            </a:r>
          </a:p>
        </p:txBody>
      </p:sp>
    </p:spTree>
    <p:extLst>
      <p:ext uri="{BB962C8B-B14F-4D97-AF65-F5344CB8AC3E}">
        <p14:creationId xmlns:p14="http://schemas.microsoft.com/office/powerpoint/2010/main" val="232606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平行四边形 79"/>
          <p:cNvSpPr/>
          <p:nvPr/>
        </p:nvSpPr>
        <p:spPr>
          <a:xfrm>
            <a:off x="3755254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8438293" y="414922"/>
            <a:ext cx="3315742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66330" y="417250"/>
            <a:ext cx="3488924" cy="710214"/>
            <a:chOff x="266330" y="417250"/>
            <a:chExt cx="3488924" cy="71021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82168" y="453065"/>
              <a:ext cx="314701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</a:rPr>
                <a:t>第二部分 空间娱乐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285685" y="50841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空间娱乐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52945" y="1399047"/>
            <a:ext cx="77419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        空间</a:t>
            </a:r>
            <a:r>
              <a:rPr lang="zh-CN" altLang="en-US" dirty="0">
                <a:solidFill>
                  <a:schemeClr val="bg1"/>
                </a:solidFill>
              </a:rPr>
              <a:t>娱乐是我们组自己创造的一个词，它归属于娱乐，区别于传统数字游戏娱乐，其最大的特点是需要依托 一定面积的现实空间并在空间内产生娱乐互动，不限于室内或室外。</a:t>
            </a:r>
          </a:p>
        </p:txBody>
      </p:sp>
      <p:sp>
        <p:nvSpPr>
          <p:cNvPr id="3" name="矩形 2"/>
          <p:cNvSpPr/>
          <p:nvPr/>
        </p:nvSpPr>
        <p:spPr>
          <a:xfrm>
            <a:off x="1052945" y="3874119"/>
            <a:ext cx="27197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现有空间娱乐领域：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传统</a:t>
            </a:r>
            <a:r>
              <a:rPr lang="zh-CN" altLang="en-US" dirty="0">
                <a:solidFill>
                  <a:schemeClr val="bg1"/>
                </a:solidFill>
              </a:rPr>
              <a:t>的游乐场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主题</a:t>
            </a:r>
            <a:r>
              <a:rPr lang="zh-CN" altLang="en-US" dirty="0">
                <a:solidFill>
                  <a:schemeClr val="bg1"/>
                </a:solidFill>
              </a:rPr>
              <a:t>公园等游乐设施。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6630" y="2270941"/>
            <a:ext cx="5940657" cy="413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31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答辩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2000</TotalTime>
  <Words>732</Words>
  <Application>Microsoft Office PowerPoint</Application>
  <PresentationFormat>宽屏</PresentationFormat>
  <Paragraphs>137</Paragraphs>
  <Slides>19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等线</vt:lpstr>
      <vt:lpstr>华康俪金黑W8(P)</vt:lpstr>
      <vt:lpstr>华文细黑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谭淞耀</cp:lastModifiedBy>
  <cp:revision>166</cp:revision>
  <dcterms:created xsi:type="dcterms:W3CDTF">2016-04-24T08:41:49Z</dcterms:created>
  <dcterms:modified xsi:type="dcterms:W3CDTF">2018-01-13T14:49:32Z</dcterms:modified>
</cp:coreProperties>
</file>